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5" r:id="rId4"/>
    <p:sldId id="284" r:id="rId5"/>
    <p:sldId id="283" r:id="rId6"/>
    <p:sldId id="282" r:id="rId7"/>
    <p:sldId id="281" r:id="rId8"/>
    <p:sldId id="256" r:id="rId9"/>
    <p:sldId id="279" r:id="rId10"/>
    <p:sldId id="258" r:id="rId11"/>
    <p:sldId id="259" r:id="rId12"/>
    <p:sldId id="261" r:id="rId13"/>
    <p:sldId id="263" r:id="rId14"/>
    <p:sldId id="265" r:id="rId15"/>
    <p:sldId id="266" r:id="rId16"/>
    <p:sldId id="268" r:id="rId17"/>
    <p:sldId id="270" r:id="rId18"/>
    <p:sldId id="272" r:id="rId19"/>
    <p:sldId id="274" r:id="rId20"/>
    <p:sldId id="276" r:id="rId21"/>
    <p:sldId id="280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5700" autoAdjust="0"/>
  </p:normalViewPr>
  <p:slideViewPr>
    <p:cSldViewPr snapToGrid="0">
      <p:cViewPr varScale="1">
        <p:scale>
          <a:sx n="121" d="100"/>
          <a:sy n="121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1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7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8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6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2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6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9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1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2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1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F45C-FEFD-4A42-8980-4450B3DFCEF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2D84-33FB-4846-9722-CC196DA5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8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4;&#1082;&#1088;&#1091;&#1078;&#1072;&#1102;&#1097;&#1072;&#1103;_&#1089;&#1088;&#1077;&#1076;&#1072;_&#1056;&#1086;&#1089;&#1089;&#1080;&#1080;" TargetMode="External"/><Relationship Id="rId7" Type="http://schemas.openxmlformats.org/officeDocument/2006/relationships/hyperlink" Target="https://&#1089;&#1077;&#1079;&#1086;&#1085;&#1099;-&#1075;&#1086;&#1076;&#1072;.&#1088;&#1092;/&#1088;&#1077;&#1096;&#1077;&#1085;&#1080;&#1077;%20&#1101;&#1082;&#1086;&#1083;&#1086;&#1075;&#1080;&#1095;&#1077;&#1089;&#1082;&#1080;&#1093;%20&#1087;&#1088;&#1086;&#1073;&#1083;&#1077;&#1084;.html" TargetMode="External"/><Relationship Id="rId2" Type="http://schemas.openxmlformats.org/officeDocument/2006/relationships/hyperlink" Target="http://u3a.ifmo.ru/eproblem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logynow.ru/knowledge/zagraznenie-vody-v-rossii" TargetMode="External"/><Relationship Id="rId5" Type="http://schemas.openxmlformats.org/officeDocument/2006/relationships/hyperlink" Target="https://ecoportal.info/vyrubka-lesov/" TargetMode="External"/><Relationship Id="rId4" Type="http://schemas.openxmlformats.org/officeDocument/2006/relationships/hyperlink" Target="https://greenologia.ru/eko-problemy/goroda/yaroslav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1040" y="4739469"/>
            <a:ext cx="7179633" cy="1639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ytimg.com/vi/CQk-WDz5Jw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0" y="134007"/>
            <a:ext cx="11729544" cy="66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5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4497"/>
            <a:ext cx="10515600" cy="6432331"/>
          </a:xfrm>
        </p:spPr>
        <p:txBody>
          <a:bodyPr>
            <a:normAutofit/>
          </a:bodyPr>
          <a:lstStyle/>
          <a:p>
            <a:r>
              <a:rPr lang="ru-RU" b="1" dirty="0"/>
              <a:t>Экологическая проблема</a:t>
            </a:r>
            <a:r>
              <a:rPr lang="ru-RU" dirty="0"/>
              <a:t> - это изменение природной среды в результате деятельности человека, ведущее к нарушению структуры и функционирования природы. </a:t>
            </a:r>
            <a:r>
              <a:rPr lang="ru-RU" dirty="0" smtClean="0"/>
              <a:t>Она возникает </a:t>
            </a:r>
            <a:r>
              <a:rPr lang="ru-RU" dirty="0"/>
              <a:t>вследствие негативного воздействия человека на природу. Экологические проблемы могут быть локальными (затрагивается определенная местность), региональными (конкретный регион) и глобальными (воздействие оказывается на всю биосферу планеты</a:t>
            </a:r>
            <a:r>
              <a:rPr lang="ru-RU" dirty="0" smtClean="0"/>
              <a:t>).</a:t>
            </a:r>
            <a:r>
              <a:rPr lang="ru-RU" b="1" dirty="0"/>
              <a:t> Окружающая среда России</a:t>
            </a:r>
            <a:r>
              <a:rPr lang="ru-RU" dirty="0"/>
              <a:t>  характеризуется большим количеством экологических проблем. Около 40 % территории России к концу 1990-х гг. испытывали на себе серьезные экологические проблемы, такие, как обезлесение, радиоактивное загрязнение, загрязнение воздуха и воды. По официальным данным, на 15 % территории Российской Федерации, где проживает примерно 60 % населения, качество окружающей среды является неудовлетворительным.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3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4000" dirty="0" smtClean="0"/>
              <a:t>Состояние атмосферы в России.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069"/>
            <a:ext cx="10515600" cy="5165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Российский воздух считался самым загрязненным во времена РСФСР, однако в связи с общим упадком промышленности в стране его качество заметно повысилось с 1990-х </a:t>
            </a:r>
            <a:r>
              <a:rPr lang="ru-RU" sz="2400" dirty="0" smtClean="0"/>
              <a:t>годов. </a:t>
            </a:r>
            <a:r>
              <a:rPr lang="ru-RU" sz="2400" dirty="0"/>
              <a:t> Москва, Санкт-Петербург, Екатеринбург и Волгоград, а также многие другие промышленные центры страны концентрируют в себе загрязнения. Крупнейшим источником загрязнения атмосферного воздуха является Заполярный филиал ОАО ГМК «Норильский никель», на который приходится около 10 % всех </a:t>
            </a:r>
            <a:r>
              <a:rPr lang="ru-RU" sz="2400" dirty="0" smtClean="0"/>
              <a:t>выбросов.</a:t>
            </a:r>
            <a:endParaRPr lang="ru-RU" sz="2400" dirty="0"/>
          </a:p>
        </p:txBody>
      </p:sp>
      <p:pic>
        <p:nvPicPr>
          <p:cNvPr id="5" name="Picture 2" descr="http://nrt24.ru/sites/default/files/aglofabrika_mmk_ilicha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53" y="3802480"/>
            <a:ext cx="5178972" cy="27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0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938" y="84084"/>
            <a:ext cx="5749159" cy="12822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Состояние атмосферы</a:t>
            </a:r>
            <a:br>
              <a:rPr lang="ru-RU" dirty="0" smtClean="0"/>
            </a:br>
            <a:r>
              <a:rPr lang="ru-RU" dirty="0" smtClean="0"/>
              <a:t>в Ярославской области.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6346"/>
            <a:ext cx="10515600" cy="5255173"/>
          </a:xfrm>
        </p:spPr>
        <p:txBody>
          <a:bodyPr>
            <a:normAutofit/>
          </a:bodyPr>
          <a:lstStyle/>
          <a:p>
            <a:r>
              <a:rPr lang="ru-RU" sz="1800" dirty="0"/>
              <a:t>Значительные объёмы специфических загрязняющих веществ представлены на территории города: ксилолом, ацетоном, </a:t>
            </a:r>
            <a:r>
              <a:rPr lang="ru-RU" sz="1800" dirty="0" err="1"/>
              <a:t>уайт</a:t>
            </a:r>
            <a:r>
              <a:rPr lang="ru-RU" sz="1800" dirty="0"/>
              <a:t>-спиритом, этанолом, бутаном. Эти вещества поступают в атмосферные слои в результате деятельности химических и нефтеперерабатывающих предприятий. </a:t>
            </a:r>
            <a:r>
              <a:rPr lang="ru-RU" sz="1800" dirty="0" smtClean="0"/>
              <a:t>Ярославль </a:t>
            </a:r>
            <a:r>
              <a:rPr lang="ru-RU" sz="1800" dirty="0"/>
              <a:t>относится к городам, с повышенным уровнем загрязнения атмосферы. </a:t>
            </a:r>
            <a:r>
              <a:rPr lang="ru-RU" sz="1800" dirty="0" smtClean="0"/>
              <a:t>К </a:t>
            </a:r>
            <a:r>
              <a:rPr lang="ru-RU" sz="1800" dirty="0"/>
              <a:t>наиболее проблематичным ареалам, отличающимся значительной степенью загрязняющих выбросов, относятся пять участков. Местоположение двух таких </a:t>
            </a:r>
            <a:r>
              <a:rPr lang="ru-RU" sz="1800" dirty="0" smtClean="0"/>
              <a:t>— </a:t>
            </a:r>
            <a:r>
              <a:rPr lang="ru-RU" sz="1800" dirty="0"/>
              <a:t>центральная часть города. </a:t>
            </a:r>
            <a:r>
              <a:rPr lang="ru-RU" sz="1800" dirty="0" smtClean="0"/>
              <a:t>Третьим </a:t>
            </a:r>
            <a:r>
              <a:rPr lang="ru-RU" sz="1800" dirty="0"/>
              <a:t>районом, лидирующим по общему количеству атмосферных выбросов, является южная часть </a:t>
            </a:r>
            <a:r>
              <a:rPr lang="ru-RU" sz="1800" dirty="0" smtClean="0"/>
              <a:t>Ярославля. </a:t>
            </a:r>
            <a:r>
              <a:rPr lang="ru-RU" sz="1800" dirty="0"/>
              <a:t>Возникновение ещё двух ареалов: заволжского и приволжского обусловлено деятельностью строительной и химической отраслей. </a:t>
            </a:r>
            <a:r>
              <a:rPr lang="ru-RU" sz="1800" dirty="0" smtClean="0"/>
              <a:t>Отчётливая </a:t>
            </a:r>
            <a:r>
              <a:rPr lang="ru-RU" sz="1800" dirty="0"/>
              <a:t>тенденция последних десятилетий — рост объёма загрязнений от источников передвижного типа.</a:t>
            </a:r>
          </a:p>
        </p:txBody>
      </p:sp>
      <p:pic>
        <p:nvPicPr>
          <p:cNvPr id="5" name="Picture 4" descr="https://www.futurity.org/wp/wp-content/uploads/2017/09/cars-traffic-exhaust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35" y="3642130"/>
            <a:ext cx="5898930" cy="29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4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711" y="123386"/>
            <a:ext cx="6159062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Вырубка лесов в России.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850" y="1385028"/>
            <a:ext cx="10515600" cy="5069161"/>
          </a:xfrm>
        </p:spPr>
        <p:txBody>
          <a:bodyPr>
            <a:normAutofit/>
          </a:bodyPr>
          <a:lstStyle/>
          <a:p>
            <a:r>
              <a:rPr lang="ru-RU" sz="2000" dirty="0"/>
              <a:t>Интенсивные рубки лесов привели к обезлесению во многих частях страны. </a:t>
            </a:r>
            <a:r>
              <a:rPr lang="ru-RU" sz="2000" dirty="0" smtClean="0"/>
              <a:t>На </a:t>
            </a:r>
            <a:r>
              <a:rPr lang="ru-RU" sz="2000" dirty="0"/>
              <a:t>северо-западе страны (Архангельская область, Карелия) и на Дальнем Востоке (Забайкальский край, Амурская область, Хабаровский край, Приморский край) очень распространены нелегальные рубки для дальнейшего экспорта сырой древесины в страны Скандинавии и Германию в первом случае и в Китай во втором. 16 миллионов гектаров леса ежегодно уничтожаются в результате вырубок, пожаров и загрязнения окружающей среды. </a:t>
            </a:r>
          </a:p>
        </p:txBody>
      </p:sp>
      <p:pic>
        <p:nvPicPr>
          <p:cNvPr id="4" name="Picture 2" descr="http://www.ogirk.ru/wp-content/uploads/2016/04/14/Clearcutting-Oregon1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70" y="3099249"/>
            <a:ext cx="5589211" cy="35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3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Вырубка лесов в Ярославской области.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6839"/>
            <a:ext cx="9871841" cy="2525657"/>
          </a:xfrm>
        </p:spPr>
        <p:txBody>
          <a:bodyPr/>
          <a:lstStyle/>
          <a:p>
            <a:r>
              <a:rPr lang="ru-RU" dirty="0"/>
              <a:t>В последнее время незаконная вырубка лесов в Ярославской области приняла угрожающие размеры. За три года в регионе незаконно было спилено более миллиона кубометров древесины (что составляет 23 000 Га). Особенно варварски вырубаются леса в </a:t>
            </a:r>
            <a:r>
              <a:rPr lang="ru-RU" dirty="0" err="1"/>
              <a:t>Угличском</a:t>
            </a:r>
            <a:r>
              <a:rPr lang="ru-RU" dirty="0"/>
              <a:t>, </a:t>
            </a:r>
            <a:r>
              <a:rPr lang="ru-RU" dirty="0" err="1"/>
              <a:t>Некоузском</a:t>
            </a:r>
            <a:r>
              <a:rPr lang="ru-RU" dirty="0"/>
              <a:t>, </a:t>
            </a:r>
            <a:r>
              <a:rPr lang="ru-RU" dirty="0" err="1"/>
              <a:t>Любимском</a:t>
            </a:r>
            <a:r>
              <a:rPr lang="ru-RU" dirty="0"/>
              <a:t>, Рыбинском, Пошехонском, Борисоглебском районах.</a:t>
            </a:r>
          </a:p>
          <a:p>
            <a:endParaRPr lang="ru-RU" dirty="0"/>
          </a:p>
        </p:txBody>
      </p:sp>
      <p:pic>
        <p:nvPicPr>
          <p:cNvPr id="5122" name="Picture 2" descr="https://selfllery.com/photo/2018-04-24/3019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3436155"/>
            <a:ext cx="5339256" cy="34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ayon72.ru/i/n/170/181170/181170_125ab0a820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23" y="3436156"/>
            <a:ext cx="5467460" cy="34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90" y="315311"/>
            <a:ext cx="7567448" cy="1261241"/>
          </a:xfrm>
        </p:spPr>
        <p:txBody>
          <a:bodyPr/>
          <a:lstStyle/>
          <a:p>
            <a:r>
              <a:rPr lang="ru-RU" sz="4000" dirty="0" smtClean="0"/>
              <a:t>Загрязнение водоёмов России.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5171089"/>
          </a:xfrm>
        </p:spPr>
        <p:txBody>
          <a:bodyPr>
            <a:normAutofit/>
          </a:bodyPr>
          <a:lstStyle/>
          <a:p>
            <a:r>
              <a:rPr lang="ru-RU" sz="2000" dirty="0"/>
              <a:t>Загрязнение водного бассейна в стране приняло очень большие масштабы. Реки и моря являются наиболее удобными для предприятий и городов способами избавления от отходов и сточных вод. По некоторым оценкам, 75 % поверхностных вод и 50 % всех вод страны сейчас загрязнены. Ареной экологической борьбы стало озеро Байкал, которое загрязнял Байкальский целлюлозно-бумажный комбинат. </a:t>
            </a:r>
            <a:r>
              <a:rPr lang="ru-RU" sz="2000" dirty="0" smtClean="0"/>
              <a:t>Наиболее </a:t>
            </a:r>
            <a:r>
              <a:rPr lang="ru-RU" sz="2000" dirty="0"/>
              <a:t>загрязненными, как и предыдущие годы, остаются бассейны таких рек как Обь, Волга и Амур. На их долю приходится более 70% всех прецедентов высокого и чрезвычайно высокого загрязнения. </a:t>
            </a:r>
          </a:p>
          <a:p>
            <a:endParaRPr lang="ru-RU" dirty="0"/>
          </a:p>
        </p:txBody>
      </p:sp>
      <p:pic>
        <p:nvPicPr>
          <p:cNvPr id="4" name="Picture 4" descr="http://forumuploads.ru/uploads/000d/8d/1c/37-2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32" y="3528850"/>
            <a:ext cx="6727935" cy="33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6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8924" y="365125"/>
            <a:ext cx="5612524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Загрязнение водоёмов Ярославской области.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 </a:t>
            </a:r>
            <a:r>
              <a:rPr lang="ru-RU" sz="2000" dirty="0" err="1"/>
              <a:t>Тутаевском</a:t>
            </a:r>
            <a:r>
              <a:rPr lang="ru-RU" sz="2000" dirty="0"/>
              <a:t> муниципальном округе находится ОАО «</a:t>
            </a:r>
            <a:r>
              <a:rPr lang="ru-RU" sz="2000" dirty="0" err="1"/>
              <a:t>Славнефть</a:t>
            </a:r>
            <a:r>
              <a:rPr lang="ru-RU" sz="2000" dirty="0"/>
              <a:t> ЯНПЗ им. Менделеева», вблизи которого расположены гудронные пруды-накопители, представляющие огромную экологическую </a:t>
            </a:r>
            <a:r>
              <a:rPr lang="ru-RU" sz="2000" dirty="0" smtClean="0"/>
              <a:t>опасность. </a:t>
            </a:r>
            <a:r>
              <a:rPr lang="ru-RU" sz="2000" dirty="0"/>
              <a:t>Некоторые экологические проблемы Ярославля связаны с утечкой нефтепродуктов. Так, продолжает оставаться объектом повышенной экологической опасности площадка сажевого завода, находящаяся на берегу реки Волга (Дзержинский район, город Ярославль). </a:t>
            </a:r>
          </a:p>
          <a:p>
            <a:endParaRPr lang="ru-RU" dirty="0"/>
          </a:p>
        </p:txBody>
      </p:sp>
      <p:pic>
        <p:nvPicPr>
          <p:cNvPr id="4" name="Picture 2" descr="http://img.rosbalt.ru/photobank/c/f/1/a/KfTdz9NL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49" y="3241897"/>
            <a:ext cx="5801784" cy="34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2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248" y="302063"/>
            <a:ext cx="6182710" cy="1325563"/>
          </a:xfrm>
        </p:spPr>
        <p:txBody>
          <a:bodyPr>
            <a:noAutofit/>
          </a:bodyPr>
          <a:lstStyle/>
          <a:p>
            <a:r>
              <a:rPr lang="ru-RU" sz="4000" dirty="0" smtClean="0"/>
              <a:t>Бытовые отходы России.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2676"/>
            <a:ext cx="10515600" cy="5013434"/>
          </a:xfrm>
        </p:spPr>
        <p:txBody>
          <a:bodyPr>
            <a:normAutofit/>
          </a:bodyPr>
          <a:lstStyle/>
          <a:p>
            <a:r>
              <a:rPr lang="ru-RU" sz="2000" dirty="0"/>
              <a:t>Суммарная площадь всех российских свалок - больше четырёх миллионов га. Ежегодный прирост - почти 10% от этой </a:t>
            </a:r>
            <a:r>
              <a:rPr lang="ru-RU" sz="2000" dirty="0" err="1" smtClean="0"/>
              <a:t>величины.Только</a:t>
            </a:r>
            <a:r>
              <a:rPr lang="ru-RU" sz="2000" dirty="0" smtClean="0"/>
              <a:t> </a:t>
            </a:r>
            <a:r>
              <a:rPr lang="ru-RU" sz="2000" dirty="0"/>
              <a:t>вдумайтесь, это же суммарная площадь Москвы и Питера! Ежегодно на каждого россиянина приходится более 400 кг </a:t>
            </a:r>
            <a:r>
              <a:rPr lang="ru-RU" sz="2000" dirty="0" smtClean="0"/>
              <a:t>отходов. В </a:t>
            </a:r>
            <a:r>
              <a:rPr lang="ru-RU" sz="2000" dirty="0"/>
              <a:t>среднем перерабатывается 10 % — 15 % мусора. Твёрдые бытовые отходы подвергаются переработке только на 3 % — 4 %, промышленные на 35 %. В основном мусор свозится на свалки — их в России около 11 тысяч. В них захоронено около 82 млрд т отходов.</a:t>
            </a:r>
          </a:p>
          <a:p>
            <a:endParaRPr lang="ru-RU" dirty="0"/>
          </a:p>
        </p:txBody>
      </p:sp>
      <p:pic>
        <p:nvPicPr>
          <p:cNvPr id="4" name="Picture 2" descr="http://dvinatoday.ru/upload/iblock/a52/755255184150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50" y="3400096"/>
            <a:ext cx="6211614" cy="32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0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586" y="365125"/>
            <a:ext cx="7041931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Радиоактивное загрязнение.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628" y="1505607"/>
            <a:ext cx="10589172" cy="419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За историю человечества можно назвать два крупных случая, когда произошло глобального радиоактивное загрязнение планеты. Это аварии на Чернобыльской АЭС и на АЭС Фукусима-1. В зоне поражения загрязнению поддалось все, а люди получили огромное количество радиационного излучения, что привело либо к смерти, либо к серьезным заболеваниям и патологиям, передающимся по наследству. Кроме того, техногенные аварии, приведшие к радиоактивному заражению произошли: город </a:t>
            </a:r>
            <a:r>
              <a:rPr lang="ru-RU" sz="1800" dirty="0" err="1"/>
              <a:t>Озёрск</a:t>
            </a:r>
            <a:r>
              <a:rPr lang="ru-RU" sz="1800" dirty="0"/>
              <a:t> в Челябинской области, закрытый город Северский в Томской области, посёлок </a:t>
            </a:r>
            <a:r>
              <a:rPr lang="ru-RU" sz="1800" dirty="0" err="1"/>
              <a:t>Айхал</a:t>
            </a:r>
            <a:r>
              <a:rPr lang="ru-RU" sz="1800" dirty="0"/>
              <a:t> в Якутии, город Удачный в Якутии, на Кольском полуострове, деревня Галкино в Ивановской области, в Оренбургской области и в некоторых других </a:t>
            </a:r>
            <a:r>
              <a:rPr lang="ru-RU" sz="1800" dirty="0" smtClean="0"/>
              <a:t>местах.</a:t>
            </a:r>
            <a:r>
              <a:rPr lang="ru-RU" sz="1800" dirty="0"/>
              <a:t> На сегодняшний день радиационный фон в Ярославской области равен 9 микрорентген в час. Неблагоприятной обстановкой считается, когда показатели достигают 20 микрорентген в час, то есть на настоящий момент радиационный фон в норме.</a:t>
            </a:r>
            <a:r>
              <a:rPr lang="ru-RU" sz="19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https://pp.userapi.com/c844216/v844216811/d473a/331aYUaNl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31" y="4015576"/>
            <a:ext cx="5536641" cy="26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5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682" y="78829"/>
            <a:ext cx="7514897" cy="993226"/>
          </a:xfrm>
        </p:spPr>
        <p:txBody>
          <a:bodyPr/>
          <a:lstStyle/>
          <a:p>
            <a:r>
              <a:rPr lang="ru-RU" sz="4000" dirty="0" smtClean="0"/>
              <a:t>Уничтожение заповедных зон.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040" y="945931"/>
            <a:ext cx="10428889" cy="4579883"/>
          </a:xfrm>
        </p:spPr>
        <p:txBody>
          <a:bodyPr>
            <a:normAutofit/>
          </a:bodyPr>
          <a:lstStyle/>
          <a:p>
            <a:r>
              <a:rPr lang="ru-RU" sz="1800" dirty="0"/>
              <a:t>Россия насчитывает около 12 тысяч таких особо охраняемых территорий, которые представлены заповедниками, заказниками, национальными парками и памятниками природы. Их общая площадь составляет 11% от всей площади Российской </a:t>
            </a:r>
            <a:r>
              <a:rPr lang="ru-RU" sz="1800" dirty="0" smtClean="0"/>
              <a:t>Федерации.</a:t>
            </a:r>
          </a:p>
          <a:p>
            <a:r>
              <a:rPr lang="ru-RU" sz="1800" dirty="0" smtClean="0"/>
              <a:t>Что </a:t>
            </a:r>
            <a:r>
              <a:rPr lang="ru-RU" sz="1800" dirty="0"/>
              <a:t>касается </a:t>
            </a:r>
            <a:r>
              <a:rPr lang="ru-RU" sz="1800" dirty="0" smtClean="0"/>
              <a:t>экологических </a:t>
            </a:r>
            <a:r>
              <a:rPr lang="ru-RU" sz="1800" dirty="0"/>
              <a:t>проблем в России, то кроме глобальных, существует несколько региональных. В первую очередь – это </a:t>
            </a:r>
            <a:r>
              <a:rPr lang="ru-RU" sz="1800" b="1" dirty="0"/>
              <a:t>проблемы Арктики</a:t>
            </a:r>
            <a:r>
              <a:rPr lang="ru-RU" sz="1800" dirty="0"/>
              <a:t>. Этой экосистеме был нанесен урон во время ее освоения. Здесь имеются в большом количестве труднодоступные запасы нефти и газа. Если их начнут добывать, возникнет угроза разлива нефтепродуктов. Глобальное потепление приводит к таянию ледников Арктики, они могут полностью исчезнуть. </a:t>
            </a:r>
          </a:p>
          <a:p>
            <a:r>
              <a:rPr lang="ru-RU" sz="1800" dirty="0"/>
              <a:t>Байкал – это источник 80% питьевой воды России, и этой акватории был нанесен вред деятельностью бумажно-целлюлозного комбината, который сбрасывал неподалеку промышленные, бытовые отходы, мусор. Также пагубно влияет на озеро Иркутская ГЭС. Не только разрушаются берега, загрязняется вода, но и падает ее уровень, уничтожаются места нерестилищ рыб, что приводит к исчезновению популяций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Picture 2" descr="http://www.beresta.by/wp-content/uploads/2018/10/00-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6" y="4295665"/>
            <a:ext cx="5490092" cy="24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wallbox.ru/resize/1024x768/wallpapers/main/201316/18aa27cf2686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9" y="70945"/>
            <a:ext cx="11729544" cy="66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3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Меры устранения экологических проблем.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66347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Уменьшение </a:t>
            </a:r>
            <a:r>
              <a:rPr lang="ru-RU" dirty="0"/>
              <a:t>бытовых и производственных отходов. Особенно это остро касается пластиковой посуды. Ее постепенно заменяют на бумажную. Проводятся исследования по выведению бактерий, которые питаются пластиком.</a:t>
            </a:r>
          </a:p>
          <a:p>
            <a:pPr fontAlgn="base"/>
            <a:r>
              <a:rPr lang="ru-RU" dirty="0"/>
              <a:t>Очистка сточных вод. Для обеспечения различных отраслей деятельности человека ежегодно расходуются миллиарды кубических метров воды. Современные очистные сооружения позволяют очищать ее до природного состояния.</a:t>
            </a:r>
          </a:p>
          <a:p>
            <a:pPr fontAlgn="base"/>
            <a:r>
              <a:rPr lang="ru-RU" dirty="0"/>
              <a:t>Переход к чистым источникам энергии. Это означает постепенный отказ от атомной энергии, двигателей и печей, работающих на угле и нефтепродуктах. Использование природного газа, ветровой, солнечной энергии и гидроэлектростанций обеспечивает чистоту атмосферы. Использование </a:t>
            </a:r>
            <a:r>
              <a:rPr lang="ru-RU" dirty="0" err="1"/>
              <a:t>биотоплива</a:t>
            </a:r>
            <a:r>
              <a:rPr lang="ru-RU" dirty="0"/>
              <a:t> позволяет значительно снизить концентрацию вредных веществ в выхлопных газах.</a:t>
            </a:r>
          </a:p>
          <a:p>
            <a:pPr fontAlgn="base"/>
            <a:r>
              <a:rPr lang="ru-RU" dirty="0"/>
              <a:t>Охрана и восстановление земель и лесов. Проводится высаживание новых лесов в местах вырубок. Осуществляются мероприятия по осушению земель, защите их от эрозии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Особое значение необходимо придавать защите флоры и фауны. Их представители просто не успевают приспосабливаться к изменениям окружающей обстановки.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258373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634" y="365125"/>
            <a:ext cx="6645166" cy="1325563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8497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настоящее время в России и Ярославской области существует много экологических проблем. Наиболее актуальны для Ярославской области</a:t>
            </a:r>
            <a:r>
              <a:rPr lang="en-US" sz="2400" dirty="0" smtClean="0"/>
              <a:t>:</a:t>
            </a:r>
            <a:r>
              <a:rPr lang="ru-RU" sz="2400" dirty="0" smtClean="0"/>
              <a:t> загрязнение воздуха, вырубка лесов, загрязнение водоёмов. В России экологических проблем значительно больше, чем в Ярославской области. Если не принять решительных мер по защите окружающей среды от негативного влияния человека, то произойдёт экологическая катастрофа. </a:t>
            </a:r>
            <a:endParaRPr lang="ru-RU" sz="2400" dirty="0"/>
          </a:p>
        </p:txBody>
      </p:sp>
      <p:pic>
        <p:nvPicPr>
          <p:cNvPr id="4" name="Picture 4" descr="http://www.evening-kazan.ru/sites/default/files/images/uborka_v_lesu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72" y="3760078"/>
            <a:ext cx="5423338" cy="27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6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227" y="333594"/>
            <a:ext cx="7157546" cy="1325563"/>
          </a:xfrm>
        </p:spPr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u3a.ifmo.ru/eproblemy.html</a:t>
            </a:r>
            <a:r>
              <a:rPr lang="ru-RU" dirty="0" smtClean="0"/>
              <a:t>, </a:t>
            </a:r>
            <a:r>
              <a:rPr lang="en-US" dirty="0">
                <a:hlinkClick r:id="rId3"/>
              </a:rPr>
              <a:t>https://ru.wikipedia.org/wiki/</a:t>
            </a:r>
            <a:r>
              <a:rPr lang="ru-RU" dirty="0" err="1" smtClean="0">
                <a:hlinkClick r:id="rId3"/>
              </a:rPr>
              <a:t>Окружающая_среда_России</a:t>
            </a:r>
            <a:r>
              <a:rPr lang="ru-RU" dirty="0" smtClean="0"/>
              <a:t>, </a:t>
            </a:r>
            <a:r>
              <a:rPr lang="en-US" dirty="0" smtClean="0">
                <a:hlinkClick r:id="rId4"/>
              </a:rPr>
              <a:t>https://greenologia.ru/eko-problemy/goroda/yaroslavl.html</a:t>
            </a:r>
            <a:r>
              <a:rPr lang="ru-RU" dirty="0" smtClean="0"/>
              <a:t>, </a:t>
            </a:r>
            <a:r>
              <a:rPr lang="en-US" dirty="0" smtClean="0">
                <a:hlinkClick r:id="rId5"/>
              </a:rPr>
              <a:t>https://ecoportal.info/vyrubka-lesov/</a:t>
            </a:r>
            <a:r>
              <a:rPr lang="ru-RU" dirty="0" smtClean="0"/>
              <a:t>, </a:t>
            </a:r>
            <a:r>
              <a:rPr lang="en-US" dirty="0" smtClean="0">
                <a:hlinkClick r:id="rId6"/>
              </a:rPr>
              <a:t>https://ecologynow.ru/knowledge/zagraznenie-vody-v-rossii</a:t>
            </a:r>
            <a:r>
              <a:rPr lang="ru-RU" dirty="0" smtClean="0"/>
              <a:t>, </a:t>
            </a:r>
            <a:r>
              <a:rPr lang="en-US" dirty="0" smtClean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сезоны-</a:t>
            </a:r>
            <a:r>
              <a:rPr lang="ru-RU" dirty="0" err="1" smtClean="0">
                <a:hlinkClick r:id="rId7"/>
              </a:rPr>
              <a:t>года.рф</a:t>
            </a:r>
            <a:r>
              <a:rPr lang="ru-RU" dirty="0" smtClean="0">
                <a:hlinkClick r:id="rId7"/>
              </a:rPr>
              <a:t>/решение%20экологических%20проблем.</a:t>
            </a:r>
            <a:r>
              <a:rPr lang="en-US" dirty="0" smtClean="0">
                <a:hlinkClick r:id="rId7"/>
              </a:rPr>
              <a:t>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7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8968" y="5331756"/>
            <a:ext cx="7641458" cy="13629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zen_doc/1336031/pub_5d8a49781ee34f00ac8b7000_5d9da910027a154d266cd2b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" y="78828"/>
            <a:ext cx="11745309" cy="66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1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ww.benbenla.cn/images/20150617/benbenla-0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0" y="226464"/>
            <a:ext cx="11658600" cy="64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3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1007" y="4188756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obrazovanie.by/wp-content/uploads/2010/03/delfin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" y="109099"/>
            <a:ext cx="11881945" cy="65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6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355631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https://i.artfile.ru/2560x1600_670516_%5bwww.ArtFile.ru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78828"/>
            <a:ext cx="12036973" cy="67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0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907667" y="5758902"/>
            <a:ext cx="566609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ejin.ru/wp-content/uploads/2019/05/polevye-oduvanch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" y="161841"/>
            <a:ext cx="11895292" cy="64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8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15309"/>
            <a:ext cx="8723586" cy="305851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Экологические проблемы в России и Ярославской области.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6654" y="10164836"/>
            <a:ext cx="4672603" cy="5599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allufa.ru/upload/iblock/e51/e514022e249d2d6e85c92af7a8586f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1" y="2743201"/>
            <a:ext cx="7787671" cy="39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93317" y="4600703"/>
            <a:ext cx="2672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86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910" y="365125"/>
            <a:ext cx="7380890" cy="1325563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179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Что такое экологические проблемы.</a:t>
            </a:r>
          </a:p>
          <a:p>
            <a:r>
              <a:rPr lang="ru-RU" dirty="0" smtClean="0"/>
              <a:t>2. Какие экологические проблемы есть в России и Ярославской области.</a:t>
            </a:r>
          </a:p>
          <a:p>
            <a:r>
              <a:rPr lang="ru-RU" dirty="0" smtClean="0"/>
              <a:t>2.1 Состояние атмосферы.</a:t>
            </a:r>
          </a:p>
          <a:p>
            <a:r>
              <a:rPr lang="ru-RU" dirty="0" smtClean="0"/>
              <a:t>2.2 Вырубка лесов.</a:t>
            </a:r>
          </a:p>
          <a:p>
            <a:r>
              <a:rPr lang="ru-RU" dirty="0" smtClean="0"/>
              <a:t>2.3 Загрязнение водоёмов.</a:t>
            </a:r>
          </a:p>
          <a:p>
            <a:r>
              <a:rPr lang="ru-RU" dirty="0" smtClean="0"/>
              <a:t>2.4 Бытовые отходы.</a:t>
            </a:r>
          </a:p>
          <a:p>
            <a:r>
              <a:rPr lang="ru-RU" dirty="0" smtClean="0"/>
              <a:t>2.5 Радиоактивное  загрязнение.</a:t>
            </a:r>
          </a:p>
          <a:p>
            <a:r>
              <a:rPr lang="ru-RU" dirty="0" smtClean="0"/>
              <a:t>2.6 Уничтожение заповедных зон.</a:t>
            </a:r>
          </a:p>
          <a:p>
            <a:r>
              <a:rPr lang="ru-RU" dirty="0" smtClean="0"/>
              <a:t>3. Меры устранения экологических проблем.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52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858</Words>
  <Application>Microsoft Office PowerPoint</Application>
  <PresentationFormat>Широкоэкранный</PresentationFormat>
  <Paragraphs>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проблемы в России и Ярославской области. </vt:lpstr>
      <vt:lpstr>Содержание</vt:lpstr>
      <vt:lpstr>Презентация PowerPoint</vt:lpstr>
      <vt:lpstr>         Состояние атмосферы в России.</vt:lpstr>
      <vt:lpstr>Состояние атмосферы в Ярославской области.</vt:lpstr>
      <vt:lpstr>Вырубка лесов в России.</vt:lpstr>
      <vt:lpstr>Вырубка лесов в Ярославской области. </vt:lpstr>
      <vt:lpstr>Загрязнение водоёмов России.</vt:lpstr>
      <vt:lpstr>Загрязнение водоёмов Ярославской области.</vt:lpstr>
      <vt:lpstr>Бытовые отходы России.</vt:lpstr>
      <vt:lpstr>Радиоактивное загрязнение.</vt:lpstr>
      <vt:lpstr>Уничтожение заповедных зон.</vt:lpstr>
      <vt:lpstr>Меры устранения экологических проблем.</vt:lpstr>
      <vt:lpstr>Вывод</vt:lpstr>
      <vt:lpstr>Использованные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в России и Ярославской области </dc:title>
  <dc:creator>Пользователь Windows</dc:creator>
  <cp:lastModifiedBy>Пользователь Windows</cp:lastModifiedBy>
  <cp:revision>22</cp:revision>
  <dcterms:created xsi:type="dcterms:W3CDTF">2019-03-11T12:15:57Z</dcterms:created>
  <dcterms:modified xsi:type="dcterms:W3CDTF">2021-03-30T13:20:01Z</dcterms:modified>
</cp:coreProperties>
</file>