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1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0" r:id="rId12"/>
    <p:sldId id="285" r:id="rId13"/>
    <p:sldId id="268" r:id="rId14"/>
    <p:sldId id="267" r:id="rId15"/>
    <p:sldId id="266" r:id="rId16"/>
    <p:sldId id="283" r:id="rId17"/>
    <p:sldId id="265" r:id="rId18"/>
    <p:sldId id="264" r:id="rId19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9BEE9FC-DB49-405E-AB6A-180242BE41F2}" type="datetimeFigureOut">
              <a:rPr lang="ru-RU"/>
              <a:pPr/>
              <a:t>06.12.2022</a:t>
            </a:fld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8DC93A-C342-4D97-8E49-D70F4F1694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0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60A12D-6DAC-42F0-B904-188A9851D58A}" type="datetimeFigureOut">
              <a:rPr lang="ru-RU"/>
              <a:pPr/>
              <a:t>06.12.2022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AD7FB88-7343-4792-9E63-9FC209487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2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4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0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7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0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36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18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26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0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8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1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7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7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7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1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008-C3FB-442E-823C-B1CC3040D20F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B3A9-CB7F-4B5F-8384-FD6A5A1FC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3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C774-D8E2-400C-837E-9F43F5DA0A94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2E75-9339-4F65-95D6-7717A9705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F962-E250-4E0B-B5C9-47780CCF4FDC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5063-8AF8-487E-932F-84D7D814F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8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377C-ABB7-45A5-9F7E-E8744FD96DA8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B18E-3F5E-4A00-B120-DFE8F41DE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5E0-6212-4F20-8ECC-938B5D82A22E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AB47-2C9D-4394-B08A-7068C4393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8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A46F-7790-4BEB-87C4-020FF6BED3D9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B7CB-8432-4C8E-A6A0-7D17DEFE3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9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1B1B-4216-4B69-8DDB-8431735BB57B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AE8B-EE63-499F-A2BC-198845D62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C9E9-DB47-4E00-A646-5ED2F254A40D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18AD-ABFA-4F9A-83CD-0801CE96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2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3DD0-0DE5-4CF6-8626-C466A243F0A3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2639-7D6F-4BC1-A04E-94FD76A6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51C3-F510-47EA-9867-6D5D70AA82F9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8E8D-B007-4FEE-B7B9-02A68B1E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1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0C33-DA04-4687-A058-D6FC7AF59016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3164-8469-4BFD-93A0-4739A8C8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1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8A152-6777-4092-B3FE-77C7C13187C8}" type="datetimeFigureOut">
              <a:rPr lang="ru-RU"/>
              <a:pPr>
                <a:defRPr/>
              </a:pPr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FFD00-E731-4444-BA0D-43C536B23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_____Microsoft_Excel_97-20034.xls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oleObject" Target="../embeddings/_____Microsoft_Excel_97-20033.xls"/><Relationship Id="rId10" Type="http://schemas.openxmlformats.org/officeDocument/2006/relationships/image" Target="../media/image19.jpe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750" y="66282"/>
            <a:ext cx="860425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Родительское </a:t>
            </a: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собрание: </a:t>
            </a:r>
            <a:endParaRPr lang="ru-RU" sz="4400" b="1" dirty="0">
              <a:solidFill>
                <a:srgbClr val="C00000"/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n-lt"/>
              </a:rPr>
              <a:t>«Родителям – о здоровом питании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ребёнка. Анализ анкетирования»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899542"/>
            <a:ext cx="4608512" cy="33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5103" y="4762500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0"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«Детский сад № 127» </a:t>
            </a:r>
          </a:p>
          <a:p>
            <a:pPr lvl="0"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г. Ярославль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12700"/>
            <a:ext cx="97536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187450" y="549275"/>
            <a:ext cx="71278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5. Любимая пища вашего ребёнка?</a:t>
            </a:r>
          </a:p>
          <a:p>
            <a:r>
              <a:rPr lang="ru-RU" sz="2800">
                <a:latin typeface="Calibri" pitchFamily="34" charset="0"/>
              </a:rPr>
              <a:t>Пельмени, вареники, жареный картофель, пирожки, плов, картофельное пюре, котлеты, тефтели. </a:t>
            </a:r>
          </a:p>
        </p:txBody>
      </p:sp>
      <p:pic>
        <p:nvPicPr>
          <p:cNvPr id="22533" name="Picture 12" descr="пирож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373836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пельме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Диаграмма 4"/>
          <p:cNvGraphicFramePr>
            <a:graphicFrameLocks/>
          </p:cNvGraphicFramePr>
          <p:nvPr/>
        </p:nvGraphicFramePr>
        <p:xfrm>
          <a:off x="1312863" y="461963"/>
          <a:ext cx="712787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5" imgW="7132938" imgH="6047756" progId="Excel.Sheet.8">
                  <p:embed/>
                </p:oleObj>
              </mc:Choice>
              <mc:Fallback>
                <p:oleObj r:id="rId5" imgW="7132938" imgH="6047756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61963"/>
                        <a:ext cx="7127875" cy="604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331913" y="1412875"/>
            <a:ext cx="781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2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975" y="260350"/>
            <a:ext cx="6048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</a:t>
            </a: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то такое витамины?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Это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вещества, необходимые для поддержания здоровья нашего организма. </a:t>
            </a:r>
          </a:p>
        </p:txBody>
      </p:sp>
      <p:pic>
        <p:nvPicPr>
          <p:cNvPr id="24582" name="Picture 2" descr="Картинка 6 из 1278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46238"/>
            <a:ext cx="40830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827088" y="2924175"/>
            <a:ext cx="83169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АВИТАМИНОЗ –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990000"/>
                </a:solidFill>
                <a:latin typeface="Calibri" pitchFamily="34" charset="0"/>
              </a:rPr>
              <a:t>нехватка витаминов в организме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Picture 2" descr="Картинка 137 из 669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755900" cy="227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0" y="188913"/>
            <a:ext cx="80645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Питание </a:t>
            </a:r>
            <a:r>
              <a:rPr lang="ru-RU" sz="2400" b="1" dirty="0" smtClean="0">
                <a:latin typeface="+mn-lt"/>
              </a:rPr>
              <a:t>ребенка </a:t>
            </a:r>
            <a:r>
              <a:rPr lang="ru-RU" sz="2400" b="1" dirty="0">
                <a:latin typeface="+mn-lt"/>
              </a:rPr>
              <a:t>должно быть четырёхразовым, со следующим распределением пищи: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 завтрак – 30%,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 обед – 40% - 50% 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 полдник – 10%,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 ужин – 15% – 20%.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Последний приём пищи должен быть за 1,5 – 2 часа до сна.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77" y="3278393"/>
            <a:ext cx="5003523" cy="345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684213" y="474663"/>
            <a:ext cx="617378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Завтрак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должен быть здоровым и разносторонним, но ни в коем случае однообразным. </a:t>
            </a:r>
          </a:p>
          <a:p>
            <a:pPr eaLnBrk="0" hangingPunct="0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Примерное меню завтрака: </a:t>
            </a: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 dirty="0">
                <a:latin typeface="Calibri" pitchFamily="34" charset="0"/>
              </a:rPr>
              <a:t>1. Каша.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2. Хлеб с маслом.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3. Чай сладкий.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 </a:t>
            </a:r>
          </a:p>
          <a:p>
            <a:pPr eaLnBrk="0" hangingPunct="0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          Второй завтрак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: 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Хороший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завтрак</a:t>
            </a:r>
            <a:r>
              <a:rPr lang="ru-RU" sz="2000" dirty="0">
                <a:latin typeface="Calibri" pitchFamily="34" charset="0"/>
              </a:rPr>
              <a:t> - сочетание продуктов, </a:t>
            </a:r>
            <a:endParaRPr lang="ru-RU" sz="2000" dirty="0" smtClean="0">
              <a:latin typeface="Calibri" pitchFamily="34" charset="0"/>
            </a:endParaRPr>
          </a:p>
          <a:p>
            <a:pPr eaLnBrk="0" hangingPunct="0"/>
            <a:r>
              <a:rPr lang="ru-RU" sz="2000" dirty="0" smtClean="0">
                <a:latin typeface="Calibri" pitchFamily="34" charset="0"/>
              </a:rPr>
              <a:t>содержащих </a:t>
            </a:r>
            <a:r>
              <a:rPr lang="ru-RU" sz="2000" dirty="0">
                <a:latin typeface="Calibri" pitchFamily="34" charset="0"/>
              </a:rPr>
              <a:t>белки, углеводы, жиры, витамины и другие полезные вещества, нужные организму.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 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1. Котлета  (рыбная, мясная), гуляш и т.д.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2. Пюре.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3. Сок, компот, напиток, чай.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4. Хлеб.</a:t>
            </a:r>
          </a:p>
        </p:txBody>
      </p:sp>
      <p:pic>
        <p:nvPicPr>
          <p:cNvPr id="26629" name="Picture 4" descr="каш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498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29289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714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753600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4067175" y="1858963"/>
            <a:ext cx="46085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Примерное меню на обед: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ru-RU" sz="2400">
                <a:latin typeface="Calibri" pitchFamily="34" charset="0"/>
              </a:rPr>
              <a:t>Как правило, на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обед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подается горячая пища: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1. Суп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2. Биточки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3. Пюре.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4. Компот из сухофруктов.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5. Хлеб.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 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289300" cy="20891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4400"/>
            <a:ext cx="3203575" cy="19891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3289300" cy="1952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268538" y="1466850"/>
            <a:ext cx="4032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/>
            <a:r>
              <a:rPr lang="ru-RU" sz="2800">
                <a:latin typeface="Calibri" pitchFamily="34" charset="0"/>
              </a:rPr>
              <a:t>Можно на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полдник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есть булочки, вафли, печенье с чаем, соком или молоком.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39963" cy="24018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714625" cy="3619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825875" cy="25209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творог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871662" cy="255746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1438" y="836713"/>
            <a:ext cx="4246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Примерное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меню на ужин: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запеканки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творог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омлет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кефир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простоквашу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1097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084512" cy="19446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9025"/>
            <a:ext cx="26114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3071812" cy="20526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08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257" y="1950348"/>
            <a:ext cx="864076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Выводы: 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наличие в меню всех необходимых питательных веществ.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 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это ограничение поступления вредных веществ. Начать ограничивать себя нужно от более вредного к менее вредному – например, от газированной воды до рафинированных </a:t>
            </a:r>
            <a:r>
              <a:rPr lang="ru-RU" sz="2000" dirty="0" smtClean="0">
                <a:latin typeface="+mn-lt"/>
              </a:rPr>
              <a:t>продуктов</a:t>
            </a:r>
            <a:r>
              <a:rPr lang="ru-RU" sz="2000" dirty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9199"/>
            <a:ext cx="22955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18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619672" y="490537"/>
            <a:ext cx="78120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Цель: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формирование у родителей представления о значимости правильного питания детей  как составной части культуры здоровья.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96" y="2834045"/>
            <a:ext cx="4876800" cy="352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7536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088" y="-31750"/>
            <a:ext cx="8870950" cy="65547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Задачи: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развивать представления родителей о правильном питании, его значимости для здоровья детей;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2. формировать представление о том, что здоровье человека во многом зависит от его образа жизни и поведения;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3. воспитывать ответственное отношение  родителей к здоровью детей;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4. путем анкетирования получить данные о характере домашнего питания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дошкольников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5. дать рекомендации по правильному питанию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2988" y="836613"/>
            <a:ext cx="7415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Чем проще пища, тем она приятнее – не приедается,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тем здоровее и тем всегда и везде доступнее.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                           Л.Н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. ТОЛСТОЙ </a:t>
            </a:r>
          </a:p>
        </p:txBody>
      </p:sp>
      <p:pic>
        <p:nvPicPr>
          <p:cNvPr id="1638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300494"/>
            <a:ext cx="5847184" cy="412203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971550" y="188913"/>
            <a:ext cx="828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Здоровое питание</a:t>
            </a:r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здоровый ребенок. А здоровый ребенок в семье это самое важное для родителей. 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758950"/>
            <a:ext cx="748982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Диаграмма 4"/>
          <p:cNvGraphicFramePr>
            <a:graphicFrameLocks/>
          </p:cNvGraphicFramePr>
          <p:nvPr/>
        </p:nvGraphicFramePr>
        <p:xfrm>
          <a:off x="1043608" y="620688"/>
          <a:ext cx="7632700" cy="5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5" imgW="7632854" imgH="5395428" progId="Excel.Sheet.8">
                  <p:embed/>
                </p:oleObj>
              </mc:Choice>
              <mc:Fallback>
                <p:oleObj r:id="rId5" imgW="7632854" imgH="5395428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20688"/>
                        <a:ext cx="7632700" cy="539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9753600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187450" y="33337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ru-RU" sz="2400" b="1">
                <a:latin typeface="Calibri" pitchFamily="34" charset="0"/>
              </a:rPr>
              <a:t>2. Из каких продуктов состоит завтрак?</a:t>
            </a:r>
          </a:p>
          <a:p>
            <a:pPr defTabSz="914400"/>
            <a:r>
              <a:rPr lang="ru-RU" sz="2400">
                <a:latin typeface="Calibri" pitchFamily="34" charset="0"/>
              </a:rPr>
              <a:t>Бутерброд, омлет, каша, йогурт, хлопья с молоком, чай. </a:t>
            </a:r>
          </a:p>
        </p:txBody>
      </p:sp>
      <p:pic>
        <p:nvPicPr>
          <p:cNvPr id="6" name="Picture 7" descr="творог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1827213"/>
            <a:ext cx="1423988" cy="19446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актив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494" y="5029200"/>
            <a:ext cx="1073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кефи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1609725" cy="18716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4" descr="C:\Documents and Settings\SV\Рабочий стол\Рисунок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447925" cy="25209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4" descr="C:\Documents and Settings\SV\Рабочий стол\Рисунок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222" y="1247820"/>
            <a:ext cx="2351087" cy="28384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4" descr="C:\Documents and Settings\SV\Рабочий стол\Рисунок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321" y="4125677"/>
            <a:ext cx="2088232" cy="260943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3" descr="0001283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081" y="4120034"/>
            <a:ext cx="2035175" cy="26019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12700"/>
            <a:ext cx="97536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Диаграмма 4"/>
          <p:cNvGraphicFramePr>
            <a:graphicFrameLocks/>
          </p:cNvGraphicFramePr>
          <p:nvPr/>
        </p:nvGraphicFramePr>
        <p:xfrm>
          <a:off x="468313" y="333375"/>
          <a:ext cx="8077200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5" imgW="8077900" imgH="6120914" progId="Excel.Sheet.8">
                  <p:embed/>
                </p:oleObj>
              </mc:Choice>
              <mc:Fallback>
                <p:oleObj r:id="rId5" imgW="8077900" imgH="612091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8077200" cy="611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2150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Диаграмма 4"/>
          <p:cNvGraphicFramePr>
            <a:graphicFrameLocks/>
          </p:cNvGraphicFramePr>
          <p:nvPr/>
        </p:nvGraphicFramePr>
        <p:xfrm>
          <a:off x="539750" y="188913"/>
          <a:ext cx="6624638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r:id="rId5" imgW="6620830" imgH="5182049" progId="Excel.Sheet.8">
                  <p:embed/>
                </p:oleObj>
              </mc:Choice>
              <mc:Fallback>
                <p:oleObj r:id="rId5" imgW="6620830" imgH="5182049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8913"/>
                        <a:ext cx="6624638" cy="518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7235825" y="4292600"/>
            <a:ext cx="19081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/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68763"/>
            <a:ext cx="2644775" cy="278923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3" descr="C:\Users\Наташа\Desktop\eда\соня\вредная еда (картинки)Кушн\119562346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1544637" cy="1381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Рисунок 12" descr="чипс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188640"/>
            <a:ext cx="1435100" cy="1943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2" descr="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762125" cy="17541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Рисунок 14" descr="сухари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301208"/>
            <a:ext cx="1312862" cy="13112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2" descr="Вредные продукты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301208"/>
            <a:ext cx="2116137" cy="12684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369</Words>
  <Application>Microsoft Office PowerPoint</Application>
  <PresentationFormat>Экран (4:3)</PresentationFormat>
  <Paragraphs>78</Paragraphs>
  <Slides>18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27</cp:revision>
  <dcterms:created xsi:type="dcterms:W3CDTF">2011-10-26T05:28:09Z</dcterms:created>
  <dcterms:modified xsi:type="dcterms:W3CDTF">2022-12-06T11:42:59Z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866552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